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7" r:id="rId4"/>
    <p:sldId id="263" r:id="rId5"/>
    <p:sldId id="259" r:id="rId6"/>
    <p:sldId id="260" r:id="rId7"/>
    <p:sldId id="264" r:id="rId8"/>
    <p:sldId id="261" r:id="rId9"/>
    <p:sldId id="262" r:id="rId10"/>
    <p:sldId id="273" r:id="rId11"/>
    <p:sldId id="268" r:id="rId12"/>
    <p:sldId id="265" r:id="rId13"/>
    <p:sldId id="267" r:id="rId14"/>
    <p:sldId id="266" r:id="rId15"/>
    <p:sldId id="272" r:id="rId16"/>
    <p:sldId id="271" r:id="rId17"/>
    <p:sldId id="269" r:id="rId18"/>
    <p:sldId id="270" r:id="rId1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146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4F9C26-9DB8-4028-86C9-8EFB43113A2E}" type="datetimeFigureOut">
              <a:rPr lang="ko-KR" altLang="en-US" smtClean="0"/>
              <a:t>2018-02-23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23CF59-B115-4071-BFB6-955079F9ED7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1200" dirty="0" smtClean="0"/>
              <a:t>블록 헤더는 이렇게 </a:t>
            </a:r>
            <a:r>
              <a:rPr lang="en-US" altLang="ko-KR" sz="1200" dirty="0" smtClean="0"/>
              <a:t>6</a:t>
            </a:r>
            <a:r>
              <a:rPr lang="ko-KR" altLang="en-US" sz="1200" dirty="0" smtClean="0"/>
              <a:t>개의 정보로 구성된다</a:t>
            </a:r>
            <a:r>
              <a:rPr lang="en-US" altLang="ko-KR" sz="1200" dirty="0" smtClean="0"/>
              <a:t>.</a:t>
            </a:r>
            <a:r>
              <a:rPr lang="en-US" altLang="ko-KR" sz="1200" baseline="0" dirty="0" smtClean="0"/>
              <a:t> </a:t>
            </a:r>
            <a:r>
              <a:rPr lang="ko-KR" altLang="en-US" sz="1200" dirty="0" smtClean="0"/>
              <a:t>거래 정보는 입출금과 관련한 </a:t>
            </a:r>
            <a:r>
              <a:rPr lang="ko-KR" altLang="en-US" sz="1200" dirty="0" err="1" smtClean="0"/>
              <a:t>여러가지</a:t>
            </a:r>
            <a:r>
              <a:rPr lang="ko-KR" altLang="en-US" sz="1200" dirty="0" smtClean="0"/>
              <a:t> 정보를 가지고 있다</a:t>
            </a:r>
            <a:r>
              <a:rPr lang="en-US" altLang="ko-KR" sz="120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23CF59-B115-4071-BFB6-955079F9ED73}" type="slidenum">
              <a:rPr lang="ko-KR" altLang="en-US" smtClean="0"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만원에서 </a:t>
            </a:r>
            <a:r>
              <a:rPr lang="ko-KR" altLang="en-US" dirty="0" err="1" smtClean="0"/>
              <a:t>이만원</a:t>
            </a:r>
            <a:r>
              <a:rPr lang="ko-KR" altLang="en-US" dirty="0" smtClean="0"/>
              <a:t> 빌리는 예시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23CF59-B115-4071-BFB6-955079F9ED73}" type="slidenum">
              <a:rPr lang="ko-KR" altLang="en-US" smtClean="0"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블록체인 기술자가 비트코인을 위해 블록체인을 만들었지만 </a:t>
            </a:r>
            <a:r>
              <a:rPr lang="ko-KR" altLang="en-US" dirty="0" err="1" smtClean="0"/>
              <a:t>비트코인말고</a:t>
            </a:r>
            <a:r>
              <a:rPr lang="ko-KR" altLang="en-US" dirty="0" smtClean="0"/>
              <a:t> 다른 </a:t>
            </a:r>
            <a:r>
              <a:rPr lang="ko-KR" altLang="en-US" dirty="0" err="1" smtClean="0"/>
              <a:t>활용점들이</a:t>
            </a:r>
            <a:r>
              <a:rPr lang="ko-KR" altLang="en-US" dirty="0" smtClean="0"/>
              <a:t> 궁금해서</a:t>
            </a:r>
            <a:r>
              <a:rPr lang="en-US" altLang="ko-KR" dirty="0" smtClean="0"/>
              <a:t>~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23CF59-B115-4071-BFB6-955079F9ED73}" type="slidenum">
              <a:rPr lang="ko-KR" altLang="en-US" smtClean="0"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찾아보니까 해외에서도 이미 항공사</a:t>
            </a:r>
            <a:r>
              <a:rPr lang="en-US" altLang="ko-KR" dirty="0" smtClean="0"/>
              <a:t>,</a:t>
            </a:r>
            <a:r>
              <a:rPr lang="ko-KR" altLang="en-US" dirty="0" smtClean="0"/>
              <a:t>은행</a:t>
            </a:r>
            <a:r>
              <a:rPr lang="en-US" altLang="ko-KR" dirty="0" smtClean="0"/>
              <a:t>,</a:t>
            </a:r>
            <a:r>
              <a:rPr lang="ko-KR" altLang="en-US" dirty="0" smtClean="0"/>
              <a:t>등 인증이 </a:t>
            </a:r>
            <a:r>
              <a:rPr lang="ko-KR" altLang="en-US" dirty="0" err="1" smtClean="0"/>
              <a:t>필요한곳에서</a:t>
            </a:r>
            <a:r>
              <a:rPr lang="ko-KR" altLang="en-US" dirty="0" smtClean="0"/>
              <a:t> 간단히</a:t>
            </a:r>
            <a:r>
              <a:rPr lang="ko-KR" altLang="en-US" baseline="0" dirty="0" smtClean="0"/>
              <a:t> 인증하는 등 이에 관련된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블록체인기술스타트업들이</a:t>
            </a:r>
            <a:r>
              <a:rPr lang="ko-KR" altLang="en-US" dirty="0" smtClean="0"/>
              <a:t> 많음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23CF59-B115-4071-BFB6-955079F9ED73}" type="slidenum">
              <a:rPr lang="ko-KR" altLang="en-US" smtClean="0"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err="1" smtClean="0"/>
              <a:t>딜로이트의</a:t>
            </a:r>
            <a:r>
              <a:rPr lang="ko-KR" altLang="en-US" sz="1200" dirty="0" smtClean="0"/>
              <a:t> 보고서에서도 모든 업종을 통틀어 의료와 생명과학 분야의 블록체인 구축 계획이 가장 적극적임이 드러났다</a:t>
            </a:r>
            <a:r>
              <a:rPr lang="en-US" altLang="ko-KR" sz="1200" dirty="0" smtClean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23CF59-B115-4071-BFB6-955079F9ED73}" type="slidenum">
              <a:rPr lang="ko-KR" altLang="en-US" smtClean="0"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IOT</a:t>
            </a:r>
            <a:r>
              <a:rPr lang="ko-KR" altLang="en-US" dirty="0" smtClean="0"/>
              <a:t>기술 자체가 활용되는 분야와 범위가 매우 넓은데 여기에 블록체인의 장점까지 더해진다면 대단한 기술이 </a:t>
            </a:r>
            <a:r>
              <a:rPr lang="ko-KR" altLang="en-US" dirty="0" err="1" smtClean="0"/>
              <a:t>될것이다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23CF59-B115-4071-BFB6-955079F9ED73}" type="slidenum">
              <a:rPr lang="ko-KR" altLang="en-US" smtClean="0"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8E995-739D-4001-87D8-8C72ADF61293}" type="datetimeFigureOut">
              <a:rPr lang="ko-KR" altLang="en-US" smtClean="0"/>
              <a:t>2018-02-22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BB15C9-71FC-418D-AAFC-FF740B0BAEE0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 thruBlk="1"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95536" y="980728"/>
            <a:ext cx="8460432" cy="1470025"/>
          </a:xfrm>
        </p:spPr>
        <p:txBody>
          <a:bodyPr/>
          <a:lstStyle/>
          <a:p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</a:rPr>
              <a:t>블록체인</a:t>
            </a:r>
            <a:r>
              <a:rPr lang="ko-KR" altLang="en-US" dirty="0" smtClean="0"/>
              <a:t>의 이해와 기술 </a:t>
            </a:r>
            <a:r>
              <a:rPr lang="ko-KR" altLang="en-US" dirty="0" err="1" smtClean="0"/>
              <a:t>활용성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228184" y="5157192"/>
            <a:ext cx="2624336" cy="1270992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20160299</a:t>
            </a:r>
          </a:p>
          <a:p>
            <a:r>
              <a:rPr lang="ko-KR" altLang="en-US" dirty="0" smtClean="0">
                <a:solidFill>
                  <a:schemeClr val="tx1"/>
                </a:solidFill>
              </a:rPr>
              <a:t>신정</a:t>
            </a:r>
            <a:r>
              <a:rPr lang="ko-KR" altLang="en-US" dirty="0">
                <a:solidFill>
                  <a:schemeClr val="tx1"/>
                </a:solidFill>
              </a:rPr>
              <a:t>은</a:t>
            </a:r>
          </a:p>
        </p:txBody>
      </p:sp>
      <p:pic>
        <p:nvPicPr>
          <p:cNvPr id="15361" name="Picture 1"/>
          <p:cNvPicPr>
            <a:picLocks noChangeAspect="1" noChangeArrowheads="1"/>
          </p:cNvPicPr>
          <p:nvPr/>
        </p:nvPicPr>
        <p:blipFill>
          <a:blip r:embed="rId2" cstate="print"/>
          <a:srcRect l="10788" t="36047" r="47151" b="17688"/>
          <a:stretch>
            <a:fillRect/>
          </a:stretch>
        </p:blipFill>
        <p:spPr bwMode="auto">
          <a:xfrm>
            <a:off x="755576" y="2636912"/>
            <a:ext cx="5472608" cy="3384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11560" y="1844824"/>
            <a:ext cx="8229600" cy="4392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endParaRPr lang="en-US" altLang="ko-KR" sz="2000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/>
          <a:p>
            <a:pPr algn="ctr">
              <a:spcBef>
                <a:spcPct val="0"/>
              </a:spcBef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블록체인 기술의 활용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4</a:t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altLang="ko-KR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IOT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와 블록체인</a:t>
            </a:r>
            <a:endParaRPr lang="en-US" altLang="ko-KR" sz="2400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23528" y="4653136"/>
            <a:ext cx="828092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블록체인의 </a:t>
            </a:r>
            <a:r>
              <a:rPr lang="ko-KR" altLang="en-US" dirty="0" err="1" smtClean="0"/>
              <a:t>분산형</a:t>
            </a:r>
            <a:r>
              <a:rPr lang="ko-KR" altLang="en-US" dirty="0" smtClean="0"/>
              <a:t> 거래 엔진 그 자체를 </a:t>
            </a:r>
            <a:r>
              <a:rPr lang="en-US" altLang="ko-KR" dirty="0" smtClean="0"/>
              <a:t>IOT</a:t>
            </a:r>
            <a:r>
              <a:rPr lang="ko-KR" altLang="en-US" dirty="0" smtClean="0"/>
              <a:t>에 대입하는 아이디어는 </a:t>
            </a:r>
            <a:r>
              <a:rPr lang="en-US" altLang="ko-KR" dirty="0" smtClean="0"/>
              <a:t>IOT</a:t>
            </a:r>
            <a:r>
              <a:rPr lang="ko-KR" altLang="en-US" dirty="0" smtClean="0"/>
              <a:t>영역에서 새로운 이슈가 되고 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시스템 구현 및 서비스 운영 비용을 낮추면서 안정성을 높일 수 있을 것이다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블록체인 기술이 활용되는 가장 큰</a:t>
            </a:r>
            <a:r>
              <a:rPr lang="en-US" altLang="ko-KR" dirty="0" smtClean="0"/>
              <a:t> </a:t>
            </a:r>
            <a:r>
              <a:rPr lang="ko-KR" altLang="en-US" dirty="0" smtClean="0"/>
              <a:t>요소는 사물 간 지급 결제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사물 보안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자동화된 과정 처리로 볼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3" cstate="print"/>
          <a:srcRect l="14662" t="40969" r="51025" b="23594"/>
          <a:stretch>
            <a:fillRect/>
          </a:stretch>
        </p:blipFill>
        <p:spPr bwMode="auto">
          <a:xfrm>
            <a:off x="1259632" y="1700808"/>
            <a:ext cx="6460718" cy="2736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11560" y="1844824"/>
            <a:ext cx="8229600" cy="4392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endParaRPr lang="en-US" altLang="ko-KR" sz="2000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/>
          <a:p>
            <a:pPr algn="ctr">
              <a:spcBef>
                <a:spcPct val="0"/>
              </a:spcBef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블록체인 기술의 활용</a:t>
            </a:r>
            <a:r>
              <a:rPr lang="en-US" altLang="ko-KR" sz="4400" dirty="0">
                <a:latin typeface="+mj-lt"/>
                <a:ea typeface="+mj-ea"/>
                <a:cs typeface="+mj-cs"/>
              </a:rPr>
              <a:t>5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altLang="ko-KR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에너지 판매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-</a:t>
            </a: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스마트그리드</a:t>
            </a:r>
            <a:endParaRPr lang="en-US" altLang="ko-KR" sz="2400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467544" y="4509120"/>
            <a:ext cx="8229600" cy="21518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r>
              <a:rPr lang="ko-KR" altLang="en-US" sz="2000" dirty="0" smtClean="0">
                <a:latin typeface="+mj-lt"/>
              </a:rPr>
              <a:t>마이크로그리드</a:t>
            </a:r>
            <a:r>
              <a:rPr lang="en-US" altLang="ko-KR" sz="2000" dirty="0" smtClean="0">
                <a:latin typeface="+mj-lt"/>
              </a:rPr>
              <a:t>(</a:t>
            </a:r>
            <a:r>
              <a:rPr lang="en-US" altLang="ko-KR" sz="2000" dirty="0" err="1" smtClean="0">
                <a:latin typeface="+mj-lt"/>
              </a:rPr>
              <a:t>microgrid</a:t>
            </a:r>
            <a:r>
              <a:rPr lang="en-US" altLang="ko-KR" sz="2000" dirty="0" smtClean="0">
                <a:latin typeface="+mj-lt"/>
              </a:rPr>
              <a:t>-</a:t>
            </a:r>
            <a:r>
              <a:rPr lang="ko-KR" altLang="en-US" sz="2000" dirty="0" smtClean="0">
                <a:latin typeface="+mj-lt"/>
              </a:rPr>
              <a:t>소규모 지역에서 전력 자급자족할 수 있는 </a:t>
            </a:r>
            <a:r>
              <a:rPr lang="ko-KR" altLang="en-US" sz="2000" dirty="0" err="1" smtClean="0">
                <a:latin typeface="+mj-lt"/>
              </a:rPr>
              <a:t>스마트그리드</a:t>
            </a:r>
            <a:r>
              <a:rPr lang="ko-KR" altLang="en-US" sz="2000" dirty="0" smtClean="0">
                <a:latin typeface="+mj-lt"/>
              </a:rPr>
              <a:t> 시스템</a:t>
            </a:r>
            <a:r>
              <a:rPr lang="en-US" altLang="ko-KR" sz="2000" dirty="0" smtClean="0">
                <a:latin typeface="+mj-lt"/>
              </a:rPr>
              <a:t>)</a:t>
            </a:r>
            <a:r>
              <a:rPr lang="ko-KR" altLang="en-US" sz="2000" dirty="0" smtClean="0">
                <a:latin typeface="+mj-lt"/>
              </a:rPr>
              <a:t>를 통해 지붕 태양광 패널에서 생산한 에너지를 판매한다</a:t>
            </a:r>
            <a:r>
              <a:rPr lang="en-US" altLang="ko-KR" sz="2000" dirty="0" smtClean="0">
                <a:latin typeface="+mj-lt"/>
              </a:rPr>
              <a:t>. </a:t>
            </a:r>
          </a:p>
          <a:p>
            <a:endParaRPr lang="en-US" altLang="ko-KR" sz="2000" dirty="0">
              <a:latin typeface="+mj-lt"/>
            </a:endParaRPr>
          </a:p>
          <a:p>
            <a:r>
              <a:rPr lang="ko-KR" altLang="en-US" sz="2000" dirty="0" smtClean="0">
                <a:latin typeface="+mj-lt"/>
              </a:rPr>
              <a:t>블록체인 기술을 사용하여 위조가 차단되는 에너지 데이터를 저장할 수 있으며 에너지를 지역 발전소로 판매할 수 있다</a:t>
            </a:r>
            <a:r>
              <a:rPr lang="en-US" altLang="ko-KR" sz="2000" dirty="0" smtClean="0">
                <a:latin typeface="+mj-lt"/>
              </a:rPr>
              <a:t>. </a:t>
            </a:r>
            <a:r>
              <a:rPr lang="ko-KR" altLang="en-US" sz="2000" dirty="0" smtClean="0">
                <a:latin typeface="+mj-lt"/>
              </a:rPr>
              <a:t>태양광 사용자가 잉여 전기를 발전소에 판매하여 전기비용을 낮출 수 있다</a:t>
            </a:r>
            <a:r>
              <a:rPr lang="en-US" altLang="ko-KR" sz="2000" dirty="0" smtClean="0">
                <a:latin typeface="+mj-lt"/>
              </a:rPr>
              <a:t>.</a:t>
            </a:r>
            <a:endParaRPr lang="en-US" altLang="ko-KR" sz="2000" dirty="0">
              <a:latin typeface="+mj-lt"/>
            </a:endParaRP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 l="9128" t="37031" r="45491" b="18672"/>
          <a:stretch>
            <a:fillRect/>
          </a:stretch>
        </p:blipFill>
        <p:spPr bwMode="auto">
          <a:xfrm>
            <a:off x="1763688" y="1628800"/>
            <a:ext cx="5040560" cy="27661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395536" y="1412776"/>
            <a:ext cx="8229600" cy="4896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ko-KR" altLang="en-US" sz="2000" dirty="0" smtClean="0">
                <a:solidFill>
                  <a:schemeClr val="accent1">
                    <a:lumMod val="50000"/>
                  </a:schemeClr>
                </a:solidFill>
              </a:rPr>
              <a:t> 부동산 분야</a:t>
            </a:r>
            <a:endParaRPr lang="en-US" altLang="ko-KR" sz="2000" dirty="0" smtClean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제 </a:t>
            </a:r>
            <a:r>
              <a:rPr lang="en-US" altLang="ko-KR" sz="2000" dirty="0" smtClean="0"/>
              <a:t>3</a:t>
            </a:r>
            <a:r>
              <a:rPr lang="ko-KR" altLang="en-US" sz="2000" dirty="0" smtClean="0"/>
              <a:t>자의 개입이 필요 없으므로 경제적이고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인증과정을 간단히 할 수 있다</a:t>
            </a:r>
            <a:r>
              <a:rPr lang="en-US" altLang="ko-KR" sz="2000" dirty="0" smtClean="0"/>
              <a:t>. </a:t>
            </a:r>
            <a:r>
              <a:rPr lang="ko-KR" altLang="en-US" sz="2000" dirty="0" smtClean="0"/>
              <a:t>문서 조작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허위양도 등 사기행위를 최소화하고 투명한 거래를 </a:t>
            </a:r>
            <a:endParaRPr lang="en-US" altLang="ko-KR" sz="2000" dirty="0" smtClean="0"/>
          </a:p>
          <a:p>
            <a:r>
              <a:rPr lang="ko-KR" altLang="en-US" sz="2000" dirty="0" smtClean="0"/>
              <a:t>가능하게 한다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  <a:p>
            <a:pPr>
              <a:buFont typeface="Wingdings" pitchFamily="2" charset="2"/>
              <a:buChar char="§"/>
            </a:pPr>
            <a:r>
              <a:rPr lang="ko-KR" altLang="en-US" sz="2000" dirty="0" smtClean="0">
                <a:solidFill>
                  <a:schemeClr val="accent1">
                    <a:lumMod val="50000"/>
                  </a:schemeClr>
                </a:solidFill>
              </a:rPr>
              <a:t> 공급 유통망 서비스 </a:t>
            </a:r>
            <a:r>
              <a:rPr lang="en-US" altLang="ko-KR" sz="2000" dirty="0" smtClean="0"/>
              <a:t>- Provenance</a:t>
            </a:r>
          </a:p>
          <a:p>
            <a:endParaRPr lang="en-US" altLang="ko-KR" sz="2000" dirty="0"/>
          </a:p>
          <a:p>
            <a:r>
              <a:rPr lang="ko-KR" altLang="en-US" sz="2000" dirty="0" smtClean="0"/>
              <a:t>상품의 투명하고 추적 가능한 생산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유통 정보를</a:t>
            </a:r>
            <a:endParaRPr lang="en-US" altLang="ko-KR" sz="2000" dirty="0" smtClean="0"/>
          </a:p>
          <a:p>
            <a:r>
              <a:rPr lang="ko-KR" altLang="en-US" sz="2000" dirty="0" smtClean="0"/>
              <a:t>소비자에게 제공하여 품질에 대한 신뢰도를 </a:t>
            </a:r>
            <a:endParaRPr lang="en-US" altLang="ko-KR" sz="2000" dirty="0" smtClean="0"/>
          </a:p>
          <a:p>
            <a:r>
              <a:rPr lang="ko-KR" altLang="en-US" sz="2000" dirty="0" smtClean="0"/>
              <a:t>확보하며 사기를 최소화 할 수 있다</a:t>
            </a:r>
            <a:r>
              <a:rPr lang="en-US" altLang="ko-KR" sz="2000" dirty="0" smtClean="0"/>
              <a:t>. </a:t>
            </a:r>
          </a:p>
          <a:p>
            <a:r>
              <a:rPr lang="ko-KR" altLang="en-US" sz="2000" dirty="0" smtClean="0"/>
              <a:t>현재의 추적시스템보다 안전성이 더 보장되며 </a:t>
            </a:r>
            <a:endParaRPr lang="en-US" altLang="ko-KR" sz="2000" dirty="0" smtClean="0"/>
          </a:p>
          <a:p>
            <a:r>
              <a:rPr lang="ko-KR" altLang="en-US" sz="2000" dirty="0" smtClean="0"/>
              <a:t>무엇보다 모든 종류의 상품들에 범용적으로 </a:t>
            </a:r>
            <a:endParaRPr lang="en-US" altLang="ko-KR" sz="2000" dirty="0" smtClean="0"/>
          </a:p>
          <a:p>
            <a:r>
              <a:rPr lang="ko-KR" altLang="en-US" sz="2000" dirty="0" smtClean="0"/>
              <a:t>적용이 가능하다</a:t>
            </a:r>
            <a:r>
              <a:rPr lang="en-US" altLang="ko-KR" sz="2000" dirty="0" smtClean="0"/>
              <a:t>.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/>
          <a:p>
            <a:pPr algn="ctr">
              <a:spcBef>
                <a:spcPct val="0"/>
              </a:spcBef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블록체인 기술의 활용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altLang="ko-KR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그 외</a:t>
            </a:r>
            <a:endParaRPr lang="en-US" altLang="ko-KR" sz="2400" dirty="0" smtClean="0"/>
          </a:p>
        </p:txBody>
      </p:sp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 cstate="print"/>
          <a:srcRect l="30712" t="24235" r="40510" b="24578"/>
          <a:stretch>
            <a:fillRect/>
          </a:stretch>
        </p:blipFill>
        <p:spPr bwMode="auto">
          <a:xfrm>
            <a:off x="6012160" y="3501008"/>
            <a:ext cx="2952328" cy="2952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0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323528" y="1844824"/>
            <a:ext cx="8640960" cy="44644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buFont typeface="Wingdings" pitchFamily="2" charset="2"/>
              <a:buChar char="§"/>
            </a:pPr>
            <a:r>
              <a:rPr lang="ko-KR" altLang="en-US" sz="2000" dirty="0" smtClean="0">
                <a:solidFill>
                  <a:schemeClr val="accent1">
                    <a:lumMod val="50000"/>
                  </a:schemeClr>
                </a:solidFill>
              </a:rPr>
              <a:t> 음악 산업 분야 </a:t>
            </a:r>
            <a:r>
              <a:rPr lang="en-US" altLang="ko-KR" sz="2000" dirty="0"/>
              <a:t>-</a:t>
            </a:r>
            <a:r>
              <a:rPr lang="en-US" altLang="ko-KR" sz="2000" dirty="0" smtClean="0"/>
              <a:t> </a:t>
            </a:r>
            <a:r>
              <a:rPr lang="en-US" altLang="ko-KR" sz="2000" dirty="0" err="1" smtClean="0"/>
              <a:t>Ujo</a:t>
            </a:r>
            <a:r>
              <a:rPr lang="en-US" altLang="ko-KR" sz="2000" dirty="0" smtClean="0"/>
              <a:t> music</a:t>
            </a:r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거대 음반사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기획사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배급사가 모든 권력을 쥐고 있는 시스템에서 </a:t>
            </a:r>
            <a:r>
              <a:rPr lang="ko-KR" altLang="en-US" sz="2000" dirty="0" err="1" smtClean="0"/>
              <a:t>이더리움</a:t>
            </a:r>
            <a:r>
              <a:rPr lang="ko-KR" altLang="en-US" sz="2000" dirty="0" smtClean="0"/>
              <a:t> </a:t>
            </a:r>
            <a:endParaRPr lang="en-US" altLang="ko-KR" sz="2000" dirty="0" smtClean="0"/>
          </a:p>
          <a:p>
            <a:r>
              <a:rPr lang="ko-KR" altLang="en-US" sz="2000" dirty="0" smtClean="0"/>
              <a:t>블록체인의 기술을 이용한 플랫폼을 통해 공정한 수익배분을 가능하게 한다</a:t>
            </a:r>
            <a:r>
              <a:rPr lang="en-US" altLang="ko-KR" sz="2000" dirty="0" smtClean="0"/>
              <a:t>. </a:t>
            </a:r>
          </a:p>
          <a:p>
            <a:r>
              <a:rPr lang="ko-KR" altLang="en-US" sz="2000" dirty="0" smtClean="0"/>
              <a:t>아티스트는 자신이 정한 스마트 계약에 따라 </a:t>
            </a:r>
            <a:r>
              <a:rPr lang="ko-KR" altLang="en-US" sz="2000" dirty="0" err="1" smtClean="0"/>
              <a:t>음원을</a:t>
            </a:r>
            <a:r>
              <a:rPr lang="ko-KR" altLang="en-US" sz="2000" dirty="0" smtClean="0"/>
              <a:t> 업로드 하고 사용자는 </a:t>
            </a:r>
            <a:endParaRPr lang="en-US" altLang="ko-KR" sz="2000" dirty="0" smtClean="0"/>
          </a:p>
          <a:p>
            <a:r>
              <a:rPr lang="ko-KR" altLang="en-US" sz="2000" dirty="0" smtClean="0"/>
              <a:t>라이선스 종류에 따라 사용료를 지불하게 된다</a:t>
            </a:r>
            <a:r>
              <a:rPr lang="en-US" altLang="ko-KR" sz="2000" dirty="0" smtClean="0"/>
              <a:t>. </a:t>
            </a:r>
            <a:r>
              <a:rPr lang="ko-KR" altLang="en-US" sz="2000" dirty="0" smtClean="0"/>
              <a:t>따라서 아티스트는 언제든 </a:t>
            </a:r>
            <a:endParaRPr lang="en-US" altLang="ko-KR" sz="2000" dirty="0" smtClean="0"/>
          </a:p>
          <a:p>
            <a:r>
              <a:rPr lang="ko-KR" altLang="en-US" sz="2000" dirty="0" err="1" smtClean="0"/>
              <a:t>음원</a:t>
            </a:r>
            <a:r>
              <a:rPr lang="ko-KR" altLang="en-US" sz="2000" dirty="0" smtClean="0"/>
              <a:t> 사용내역과 수익을 정산 받을 수 있고 계약에 따라 연주자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작곡자 등에게 자동적으로 배분된다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  <a:p>
            <a:pPr>
              <a:buFont typeface="Wingdings" pitchFamily="2" charset="2"/>
              <a:buChar char="§"/>
            </a:pPr>
            <a:r>
              <a:rPr lang="ko-KR" altLang="en-US" sz="2000" dirty="0" smtClean="0"/>
              <a:t> </a:t>
            </a:r>
            <a:r>
              <a:rPr lang="ko-KR" altLang="en-US" sz="2000" dirty="0" smtClean="0">
                <a:solidFill>
                  <a:schemeClr val="accent1">
                    <a:lumMod val="50000"/>
                  </a:schemeClr>
                </a:solidFill>
              </a:rPr>
              <a:t>문서 공증 서비스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- </a:t>
            </a:r>
            <a:r>
              <a:rPr lang="en-US" altLang="ko-KR" sz="2000" dirty="0" err="1" smtClean="0"/>
              <a:t>Stampery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어떤 문서가 언제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누구에 의해 만들어졌고 내용의 </a:t>
            </a:r>
            <a:r>
              <a:rPr lang="ko-KR" altLang="en-US" sz="2000" dirty="0" err="1" smtClean="0"/>
              <a:t>변조없이</a:t>
            </a:r>
            <a:r>
              <a:rPr lang="ko-KR" altLang="en-US" sz="2000" dirty="0" smtClean="0"/>
              <a:t> 원본 그대로의 </a:t>
            </a:r>
            <a:endParaRPr lang="en-US" altLang="ko-KR" sz="2000" dirty="0" smtClean="0"/>
          </a:p>
          <a:p>
            <a:r>
              <a:rPr lang="ko-KR" altLang="en-US" sz="2000" dirty="0" smtClean="0"/>
              <a:t>상태임을 보증해 주는 서비스이다</a:t>
            </a:r>
            <a:r>
              <a:rPr lang="en-US" altLang="ko-KR" sz="2000" dirty="0" smtClean="0"/>
              <a:t>. </a:t>
            </a:r>
            <a:r>
              <a:rPr lang="ko-KR" altLang="en-US" sz="2000" dirty="0" smtClean="0"/>
              <a:t>문서를 블록체인에 올려둠으로써 공증인이 필요하지 않게 된다</a:t>
            </a:r>
            <a:r>
              <a:rPr lang="en-US" altLang="ko-KR" sz="2000" dirty="0" smtClean="0"/>
              <a:t>. </a:t>
            </a:r>
            <a:r>
              <a:rPr lang="ko-KR" altLang="en-US" sz="2000" dirty="0" smtClean="0"/>
              <a:t>블록체인이 존재하는 한 문서의 존재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소유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동일성의 </a:t>
            </a:r>
            <a:endParaRPr lang="en-US" altLang="ko-KR" sz="2000" dirty="0" smtClean="0"/>
          </a:p>
          <a:p>
            <a:r>
              <a:rPr lang="ko-KR" altLang="en-US" sz="2000" dirty="0" smtClean="0"/>
              <a:t>증명은 영구적으로 가능하게 된다</a:t>
            </a:r>
            <a:r>
              <a:rPr lang="en-US" altLang="ko-KR" sz="2000" dirty="0" smtClean="0"/>
              <a:t>.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/>
          <a:p>
            <a:pPr algn="ctr">
              <a:spcBef>
                <a:spcPct val="0"/>
              </a:spcBef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블록체인 기술의 활용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altLang="ko-KR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그 외</a:t>
            </a:r>
            <a:endParaRPr lang="en-US" altLang="ko-KR" sz="2400" dirty="0" smtClean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/>
          <a:p>
            <a:pPr algn="ctr">
              <a:spcBef>
                <a:spcPct val="0"/>
              </a:spcBef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블록체인 기술의 활용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altLang="ko-KR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그 외</a:t>
            </a:r>
            <a:endParaRPr lang="en-US" altLang="ko-KR" sz="2400" dirty="0" smtClean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 l="18902" t="34078" r="43277" b="28516"/>
          <a:stretch>
            <a:fillRect/>
          </a:stretch>
        </p:blipFill>
        <p:spPr bwMode="auto">
          <a:xfrm>
            <a:off x="611560" y="1484784"/>
            <a:ext cx="8100392" cy="48096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/>
          <a:p>
            <a:pPr algn="ctr">
              <a:spcBef>
                <a:spcPct val="0"/>
              </a:spcBef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블록체인 기술의 활용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altLang="ko-KR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그 외</a:t>
            </a:r>
            <a:endParaRPr lang="en-US" altLang="ko-KR" sz="2400" dirty="0" smtClean="0"/>
          </a:p>
        </p:txBody>
      </p:sp>
      <p:sp>
        <p:nvSpPr>
          <p:cNvPr id="8" name="직사각형 7"/>
          <p:cNvSpPr/>
          <p:nvPr/>
        </p:nvSpPr>
        <p:spPr>
          <a:xfrm>
            <a:off x="179512" y="6309320"/>
            <a:ext cx="1471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출처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가트너</a:t>
            </a:r>
            <a:endParaRPr lang="ko-KR" altLang="en-US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/>
          <a:srcRect l="40770" t="30141" r="21693" b="31469"/>
          <a:stretch>
            <a:fillRect/>
          </a:stretch>
        </p:blipFill>
        <p:spPr bwMode="auto">
          <a:xfrm>
            <a:off x="539552" y="1325915"/>
            <a:ext cx="8604448" cy="47673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395536" y="3933056"/>
            <a:ext cx="8568952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ko-KR" altLang="en-US" dirty="0" smtClean="0"/>
          </a:p>
          <a:p>
            <a:pPr>
              <a:buFont typeface="Wingdings" pitchFamily="2" charset="2"/>
              <a:buChar char="§"/>
            </a:pPr>
            <a:r>
              <a:rPr lang="ko-KR" altLang="en-US" dirty="0" smtClean="0"/>
              <a:t> </a:t>
            </a:r>
            <a:r>
              <a:rPr lang="ko-KR" altLang="en-US" dirty="0" smtClean="0">
                <a:solidFill>
                  <a:schemeClr val="accent1">
                    <a:lumMod val="50000"/>
                  </a:schemeClr>
                </a:solidFill>
              </a:rPr>
              <a:t>기술적 제약</a:t>
            </a:r>
            <a:r>
              <a:rPr lang="ko-KR" altLang="en-US" dirty="0" smtClean="0"/>
              <a:t> </a:t>
            </a:r>
            <a:r>
              <a:rPr lang="en-US" altLang="ko-KR" dirty="0" smtClean="0"/>
              <a:t>: 10</a:t>
            </a:r>
            <a:r>
              <a:rPr lang="ko-KR" altLang="en-US" dirty="0" smtClean="0"/>
              <a:t>분마다 거래내역들을 기록한 블록을 만들어 검증을 받아야 하는 등 현행 자본시장 거래에 적용하기에 기술적 제약이 따름</a:t>
            </a:r>
            <a:r>
              <a:rPr lang="en-US" altLang="ko-KR" dirty="0" smtClean="0"/>
              <a:t>.</a:t>
            </a:r>
          </a:p>
          <a:p>
            <a:endParaRPr lang="en-US" altLang="ko-KR" sz="2000" dirty="0" smtClean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algn="ctr">
              <a:spcBef>
                <a:spcPct val="0"/>
              </a:spcBef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블록체인 기술의 문제점</a:t>
            </a:r>
            <a:endParaRPr lang="en-US" altLang="ko-KR" sz="2400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395536" y="1556792"/>
            <a:ext cx="82089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ko-KR" altLang="en-US" dirty="0" smtClean="0">
                <a:solidFill>
                  <a:schemeClr val="accent1">
                    <a:lumMod val="50000"/>
                  </a:schemeClr>
                </a:solidFill>
              </a:rPr>
              <a:t> 처리속도 문제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블록체인은 현재 초당 </a:t>
            </a:r>
            <a:r>
              <a:rPr lang="en-US" altLang="ko-KR" dirty="0" smtClean="0"/>
              <a:t>7</a:t>
            </a:r>
            <a:r>
              <a:rPr lang="ko-KR" altLang="en-US" dirty="0" smtClean="0"/>
              <a:t>건의 거래만이 가능</a:t>
            </a:r>
            <a:r>
              <a:rPr lang="en-US" altLang="ko-KR" dirty="0" smtClean="0"/>
              <a:t>. </a:t>
            </a:r>
            <a:r>
              <a:rPr lang="ko-KR" altLang="en-US" dirty="0" smtClean="0"/>
              <a:t>자본시장 관련 거래는 </a:t>
            </a:r>
            <a:r>
              <a:rPr lang="en-US" altLang="ko-KR" dirty="0" smtClean="0"/>
              <a:t>100</a:t>
            </a:r>
            <a:r>
              <a:rPr lang="ko-KR" altLang="en-US" dirty="0" smtClean="0"/>
              <a:t>만분의 </a:t>
            </a:r>
            <a:r>
              <a:rPr lang="en-US" altLang="ko-KR" dirty="0" smtClean="0"/>
              <a:t>1</a:t>
            </a:r>
            <a:r>
              <a:rPr lang="ko-KR" altLang="en-US" dirty="0" smtClean="0"/>
              <a:t>초 수준의 빠른 속도로 처리가 되기 때문에 빠른 속도 필수</a:t>
            </a:r>
            <a:endParaRPr lang="en-US" altLang="ko-KR" dirty="0" smtClean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 cstate="print"/>
          <a:srcRect l="5807" t="43922" r="42170" b="22610"/>
          <a:stretch>
            <a:fillRect/>
          </a:stretch>
        </p:blipFill>
        <p:spPr bwMode="auto">
          <a:xfrm>
            <a:off x="1115616" y="2276873"/>
            <a:ext cx="6912768" cy="1656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3" cstate="print"/>
          <a:srcRect l="12920" t="46063" r="50000" b="19485"/>
          <a:stretch>
            <a:fillRect/>
          </a:stretch>
        </p:blipFill>
        <p:spPr bwMode="auto">
          <a:xfrm>
            <a:off x="1115616" y="4869160"/>
            <a:ext cx="6840760" cy="18206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7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27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544" y="692696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발표를 준비하며 느낀 점</a:t>
            </a:r>
            <a:endParaRPr lang="ko-KR" altLang="en-US" dirty="0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95536" y="1988840"/>
            <a:ext cx="8229600" cy="3384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분산형</a:t>
            </a:r>
            <a:r>
              <a:rPr kumimoji="0" lang="ko-KR" altLang="en-US" sz="3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시스템의 매력</a:t>
            </a:r>
            <a:r>
              <a:rPr kumimoji="0" lang="en-US" altLang="ko-KR" sz="3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!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000" b="0" i="0" u="none" strike="noStrike" kern="120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다양한 발전</a:t>
            </a:r>
            <a:r>
              <a:rPr kumimoji="0" lang="en-US" altLang="ko-KR" sz="3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(</a:t>
            </a:r>
            <a:r>
              <a:rPr lang="ko-KR" altLang="en-US" sz="3000" noProof="0" dirty="0" smtClean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응</a:t>
            </a:r>
            <a:r>
              <a:rPr lang="ko-KR" altLang="en-US" sz="3000" noProof="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용</a:t>
            </a:r>
            <a:r>
              <a:rPr kumimoji="0" lang="en-US" altLang="ko-KR" sz="3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)</a:t>
            </a:r>
            <a:r>
              <a:rPr kumimoji="0" lang="ko-KR" altLang="en-US" sz="3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가능성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 cstate="print"/>
          <a:srcRect l="15769" t="37031" r="52132" b="25563"/>
          <a:stretch>
            <a:fillRect/>
          </a:stretch>
        </p:blipFill>
        <p:spPr bwMode="auto">
          <a:xfrm>
            <a:off x="251520" y="404664"/>
            <a:ext cx="8572742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B</a:t>
            </a:r>
            <a:r>
              <a:rPr lang="en-US" altLang="ko-KR" dirty="0" smtClean="0">
                <a:solidFill>
                  <a:schemeClr val="accent1">
                    <a:lumMod val="50000"/>
                  </a:schemeClr>
                </a:solidFill>
              </a:rPr>
              <a:t>lock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683568" y="5301208"/>
            <a:ext cx="8229600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2000" dirty="0" smtClean="0"/>
              <a:t>블록은 블록체인의 원소로서 개념적으로는 다수의 거래 정보의 묶음을 의미하며 블록 헤더와 거래 정보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기타 정보로 구성된다</a:t>
            </a:r>
            <a:r>
              <a:rPr lang="en-US" altLang="ko-KR" sz="2000" dirty="0" smtClean="0"/>
              <a:t>.</a:t>
            </a:r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3" cstate="print"/>
          <a:srcRect l="31265" t="37031" r="55452" b="29501"/>
          <a:stretch>
            <a:fillRect/>
          </a:stretch>
        </p:blipFill>
        <p:spPr bwMode="auto">
          <a:xfrm>
            <a:off x="3203848" y="1268760"/>
            <a:ext cx="2808312" cy="3978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chemeClr val="tx2">
                    <a:lumMod val="75000"/>
                  </a:schemeClr>
                </a:solidFill>
              </a:rPr>
              <a:t>블록체인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539552" y="4437112"/>
            <a:ext cx="8229600" cy="21602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ko-KR" altLang="en-US" sz="2000" dirty="0" smtClean="0"/>
              <a:t>블록체인은 최초의 블록</a:t>
            </a:r>
            <a:r>
              <a:rPr lang="en-US" altLang="ko-KR" sz="2000" dirty="0" smtClean="0"/>
              <a:t>(Genesis Block)</a:t>
            </a:r>
            <a:r>
              <a:rPr lang="ko-KR" altLang="en-US" sz="2000" dirty="0" smtClean="0"/>
              <a:t>부터 시작해서 바로 앞의 블록에 대한 링크를 가지고 있는 </a:t>
            </a:r>
            <a:r>
              <a:rPr lang="ko-KR" altLang="en-US" sz="2000" dirty="0" err="1" smtClean="0"/>
              <a:t>링크드</a:t>
            </a:r>
            <a:r>
              <a:rPr lang="ko-KR" altLang="en-US" sz="2000" dirty="0" smtClean="0"/>
              <a:t> 리스트이다</a:t>
            </a:r>
            <a:r>
              <a:rPr lang="en-US" altLang="ko-KR" sz="2000" dirty="0" smtClean="0"/>
              <a:t>. </a:t>
            </a:r>
          </a:p>
          <a:p>
            <a:pPr lvl="0">
              <a:spcBef>
                <a:spcPct val="0"/>
              </a:spcBef>
            </a:pPr>
            <a:r>
              <a:rPr lang="ko-KR" altLang="en-US" sz="2000" dirty="0" smtClean="0"/>
              <a:t>블록체인은 여러 </a:t>
            </a:r>
            <a:r>
              <a:rPr lang="ko-KR" altLang="en-US" sz="2000" dirty="0" err="1" smtClean="0"/>
              <a:t>노드에</a:t>
            </a:r>
            <a:r>
              <a:rPr lang="ko-KR" altLang="en-US" sz="2000" dirty="0" smtClean="0"/>
              <a:t> 걸쳐 분산되어 저장 및 관리되며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블록에는 거래 정보가 포함되어 있으므로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블록의 집합체인 블록체인은 </a:t>
            </a:r>
            <a:r>
              <a:rPr lang="ko-KR" altLang="en-US" sz="2000" b="1" dirty="0" smtClean="0"/>
              <a:t>모든 거래 정보를 포함하는 거대한 분산 장부</a:t>
            </a:r>
            <a:r>
              <a:rPr lang="ko-KR" altLang="en-US" sz="2000" dirty="0" smtClean="0"/>
              <a:t>라고 할 수 있다</a:t>
            </a:r>
            <a:r>
              <a:rPr lang="en-US" altLang="ko-KR" sz="2000" dirty="0" smtClean="0"/>
              <a:t>.</a:t>
            </a:r>
            <a:endParaRPr kumimoji="0" lang="ko-KR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3" cstate="print"/>
          <a:srcRect l="30158" t="32110" r="13945" b="30484"/>
          <a:stretch>
            <a:fillRect/>
          </a:stretch>
        </p:blipFill>
        <p:spPr bwMode="auto">
          <a:xfrm>
            <a:off x="683568" y="1556792"/>
            <a:ext cx="7846977" cy="2952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블록체인의 종류</a:t>
            </a:r>
            <a:endParaRPr lang="ko-KR" altLang="en-US" dirty="0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251520" y="2348880"/>
            <a:ext cx="8892480" cy="3672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altLang="ko-KR" sz="2000" dirty="0" smtClean="0"/>
              <a:t> </a:t>
            </a:r>
            <a:r>
              <a:rPr lang="en-US" altLang="ko-KR" sz="2000" dirty="0" smtClean="0">
                <a:solidFill>
                  <a:schemeClr val="tx2">
                    <a:lumMod val="75000"/>
                  </a:schemeClr>
                </a:solidFill>
              </a:rPr>
              <a:t>Public </a:t>
            </a:r>
            <a:r>
              <a:rPr lang="en-US" altLang="ko-KR" sz="2000" dirty="0" err="1" smtClean="0">
                <a:solidFill>
                  <a:schemeClr val="tx2">
                    <a:lumMod val="75000"/>
                  </a:schemeClr>
                </a:solidFill>
              </a:rPr>
              <a:t>blockchain</a:t>
            </a:r>
            <a:r>
              <a:rPr lang="en-US" altLang="ko-KR" sz="20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>
              <a:buFont typeface="Wingdings" pitchFamily="2" charset="2"/>
              <a:buChar char="§"/>
            </a:pPr>
            <a:endParaRPr lang="en-US" altLang="ko-KR" sz="1100" dirty="0" smtClean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ko-KR" altLang="en-US" sz="2000" dirty="0" smtClean="0"/>
              <a:t>모두에게 공개되</a:t>
            </a:r>
            <a:r>
              <a:rPr lang="ko-KR" altLang="en-US" sz="2000" dirty="0"/>
              <a:t>며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누구든 공증에 참여한다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 smtClean="0"/>
          </a:p>
          <a:p>
            <a:pPr>
              <a:buFont typeface="Wingdings" pitchFamily="2" charset="2"/>
              <a:buChar char="§"/>
            </a:pPr>
            <a:r>
              <a:rPr lang="en-US" altLang="ko-KR" sz="2000" dirty="0" smtClean="0"/>
              <a:t> </a:t>
            </a:r>
            <a:r>
              <a:rPr lang="en-US" altLang="ko-KR" sz="2000" dirty="0" smtClean="0">
                <a:solidFill>
                  <a:schemeClr val="tx2">
                    <a:lumMod val="75000"/>
                  </a:schemeClr>
                </a:solidFill>
              </a:rPr>
              <a:t>Consortium </a:t>
            </a:r>
            <a:r>
              <a:rPr lang="en-US" altLang="ko-KR" sz="2000" dirty="0" err="1" smtClean="0">
                <a:solidFill>
                  <a:schemeClr val="tx2">
                    <a:lumMod val="75000"/>
                  </a:schemeClr>
                </a:solidFill>
              </a:rPr>
              <a:t>blockchain</a:t>
            </a:r>
            <a:endParaRPr lang="en-US" altLang="ko-KR" sz="2000" dirty="0" smtClean="0"/>
          </a:p>
          <a:p>
            <a:pPr>
              <a:buFont typeface="Wingdings" pitchFamily="2" charset="2"/>
              <a:buChar char="§"/>
            </a:pPr>
            <a:endParaRPr lang="en-US" altLang="ko-KR" sz="1100" dirty="0" smtClean="0"/>
          </a:p>
          <a:p>
            <a:r>
              <a:rPr lang="ko-KR" altLang="en-US" sz="2000" dirty="0" smtClean="0"/>
              <a:t>미리 선정된 사용자에 의해 컨트롤 된다</a:t>
            </a:r>
            <a:r>
              <a:rPr lang="en-US" altLang="ko-KR" sz="2000" dirty="0" smtClean="0"/>
              <a:t>. </a:t>
            </a:r>
            <a:r>
              <a:rPr lang="ko-KR" altLang="en-US" sz="2000" dirty="0" smtClean="0"/>
              <a:t>모두가 보게 할 수도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특정인만 보게 할 수도 있다</a:t>
            </a:r>
            <a:r>
              <a:rPr lang="en-US" altLang="ko-KR" sz="2000" dirty="0" smtClean="0"/>
              <a:t>.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반 </a:t>
            </a:r>
            <a:r>
              <a:rPr lang="ko-KR" altLang="en-US" sz="2000" dirty="0" err="1" smtClean="0"/>
              <a:t>중앙형</a:t>
            </a:r>
            <a:r>
              <a:rPr lang="en-US" altLang="ko-KR" sz="2000" dirty="0" smtClean="0"/>
              <a:t>)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endParaRPr lang="en-US" altLang="ko-KR" sz="2000" dirty="0" smtClean="0"/>
          </a:p>
          <a:p>
            <a:pPr>
              <a:buFont typeface="Wingdings" pitchFamily="2" charset="2"/>
              <a:buChar char="§"/>
            </a:pPr>
            <a:r>
              <a:rPr lang="en-US" altLang="ko-KR" sz="2000" dirty="0" smtClean="0"/>
              <a:t> </a:t>
            </a:r>
            <a:r>
              <a:rPr lang="en-US" altLang="ko-KR" sz="2000" dirty="0" smtClean="0">
                <a:solidFill>
                  <a:schemeClr val="tx2">
                    <a:lumMod val="75000"/>
                  </a:schemeClr>
                </a:solidFill>
              </a:rPr>
              <a:t>Private </a:t>
            </a:r>
            <a:r>
              <a:rPr lang="en-US" altLang="ko-KR" sz="2000" dirty="0" err="1" smtClean="0">
                <a:solidFill>
                  <a:schemeClr val="tx2">
                    <a:lumMod val="75000"/>
                  </a:schemeClr>
                </a:solidFill>
              </a:rPr>
              <a:t>blockchain</a:t>
            </a:r>
            <a:r>
              <a:rPr lang="en-US" altLang="ko-KR" sz="20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r>
              <a:rPr lang="en-US" altLang="ko-KR" sz="1000" dirty="0" smtClean="0"/>
              <a:t>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smtClean="0"/>
              <a:t>완전히 개인화된 블록체인으</a:t>
            </a:r>
            <a:r>
              <a:rPr lang="ko-KR" altLang="en-US" sz="2000" dirty="0"/>
              <a:t>로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한 중앙기관이 블록체인으로 관리한다</a:t>
            </a:r>
            <a:r>
              <a:rPr lang="en-US" altLang="ko-KR" sz="2000" dirty="0" smtClean="0"/>
              <a:t>. </a:t>
            </a:r>
            <a:r>
              <a:rPr lang="ko-KR" altLang="en-US" sz="2000" dirty="0" smtClean="0"/>
              <a:t>네트워크에 참여하려면 중앙기관의 허락이 필요하다</a:t>
            </a:r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 l="13002" t="24235" r="48811" b="31469"/>
          <a:stretch>
            <a:fillRect/>
          </a:stretch>
        </p:blipFill>
        <p:spPr bwMode="auto">
          <a:xfrm>
            <a:off x="5724128" y="1556792"/>
            <a:ext cx="3091543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6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chemeClr val="tx2">
                    <a:lumMod val="75000"/>
                  </a:schemeClr>
                </a:solidFill>
              </a:rPr>
              <a:t>블록체인</a:t>
            </a:r>
            <a:r>
              <a:rPr lang="ko-KR" altLang="en-US" dirty="0" smtClean="0"/>
              <a:t> </a:t>
            </a:r>
            <a:r>
              <a:rPr lang="en-US" altLang="ko-KR" dirty="0" smtClean="0"/>
              <a:t>&amp; </a:t>
            </a:r>
            <a:r>
              <a:rPr lang="ko-KR" altLang="en-US" dirty="0" smtClean="0">
                <a:solidFill>
                  <a:schemeClr val="bg2">
                    <a:lumMod val="50000"/>
                  </a:schemeClr>
                </a:solidFill>
              </a:rPr>
              <a:t>비트코인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539552" y="5373216"/>
            <a:ext cx="8229600" cy="11967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2000" dirty="0" smtClean="0">
                <a:latin typeface="+mj-lt"/>
              </a:rPr>
              <a:t>블록 체인은 비트코인 뿐 아니라 다른 코인의 바탕이 될 수도 있으</a:t>
            </a:r>
            <a:r>
              <a:rPr lang="ko-KR" altLang="en-US" sz="2000" dirty="0">
                <a:latin typeface="+mj-lt"/>
              </a:rPr>
              <a:t>며</a:t>
            </a:r>
            <a:r>
              <a:rPr lang="ko-KR" altLang="en-US" sz="2000" dirty="0" smtClean="0">
                <a:latin typeface="+mj-lt"/>
              </a:rPr>
              <a:t> 블록 체인은 코인 뿐 아니라 다른 서비스나 상품의 바탕이 될 수도 있다</a:t>
            </a:r>
            <a:r>
              <a:rPr lang="en-US" altLang="ko-KR" sz="2000" dirty="0" smtClean="0">
                <a:latin typeface="+mj-lt"/>
              </a:rPr>
              <a:t>.</a:t>
            </a:r>
            <a:endParaRPr lang="en-US" altLang="ko-KR" sz="2000" dirty="0">
              <a:latin typeface="+mj-lt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39552" y="4581128"/>
            <a:ext cx="792088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/>
              <a:t>블록 체인은 비트코인의 바탕이 되는 </a:t>
            </a:r>
            <a:r>
              <a:rPr lang="ko-KR" altLang="en-US" sz="2000" dirty="0" smtClean="0"/>
              <a:t>‘</a:t>
            </a:r>
            <a:r>
              <a:rPr lang="ko-KR" altLang="en-US" sz="2000" b="1" dirty="0" smtClean="0">
                <a:solidFill>
                  <a:schemeClr val="tx2">
                    <a:lumMod val="75000"/>
                  </a:schemeClr>
                </a:solidFill>
              </a:rPr>
              <a:t>체계</a:t>
            </a:r>
            <a:r>
              <a:rPr lang="ko-KR" altLang="en-US" sz="2000" dirty="0" smtClean="0"/>
              <a:t>’</a:t>
            </a:r>
            <a:r>
              <a:rPr lang="ko-KR" altLang="en-US" sz="2000" dirty="0"/>
              <a:t>이며</a:t>
            </a:r>
            <a:r>
              <a:rPr lang="en-US" altLang="ko-KR" sz="2000" dirty="0"/>
              <a:t>,</a:t>
            </a:r>
          </a:p>
          <a:p>
            <a:r>
              <a:rPr lang="ko-KR" altLang="en-US" sz="2000" dirty="0"/>
              <a:t>비트코인은 블록 체인을 </a:t>
            </a:r>
            <a:r>
              <a:rPr lang="ko-KR" altLang="en-US" sz="2000" dirty="0" smtClean="0"/>
              <a:t>화폐에 </a:t>
            </a:r>
            <a:r>
              <a:rPr lang="ko-KR" altLang="en-US" sz="2000" dirty="0"/>
              <a:t>응용한 </a:t>
            </a:r>
            <a:r>
              <a:rPr lang="en-US" altLang="ko-KR" sz="2000" dirty="0" smtClean="0"/>
              <a:t>‘</a:t>
            </a:r>
            <a:r>
              <a:rPr lang="ko-KR" altLang="en-US" sz="2000" b="1" dirty="0" smtClean="0">
                <a:solidFill>
                  <a:schemeClr val="bg2">
                    <a:lumMod val="50000"/>
                  </a:schemeClr>
                </a:solidFill>
              </a:rPr>
              <a:t>결과물</a:t>
            </a:r>
            <a:r>
              <a:rPr lang="en-US" altLang="ko-KR" sz="2000" dirty="0" smtClean="0"/>
              <a:t>’</a:t>
            </a:r>
            <a:r>
              <a:rPr lang="ko-KR" altLang="en-US" sz="2000" dirty="0" smtClean="0"/>
              <a:t>이다</a:t>
            </a:r>
            <a:r>
              <a:rPr lang="en-US" altLang="ko-KR" sz="2000" dirty="0"/>
              <a:t>.</a:t>
            </a:r>
            <a:endParaRPr lang="en-US" altLang="ko-KR" sz="2000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3" cstate="print"/>
          <a:srcRect l="9128" t="50812" r="56006" b="22610"/>
          <a:stretch>
            <a:fillRect/>
          </a:stretch>
        </p:blipFill>
        <p:spPr bwMode="auto">
          <a:xfrm>
            <a:off x="4355976" y="2132856"/>
            <a:ext cx="4536504" cy="1944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699" name="Picture 3"/>
          <p:cNvPicPr>
            <a:picLocks noChangeAspect="1" noChangeArrowheads="1"/>
          </p:cNvPicPr>
          <p:nvPr/>
        </p:nvPicPr>
        <p:blipFill>
          <a:blip r:embed="rId4" cstate="print"/>
          <a:srcRect l="12920" t="36219" r="49447" b="18500"/>
          <a:stretch>
            <a:fillRect/>
          </a:stretch>
        </p:blipFill>
        <p:spPr bwMode="auto">
          <a:xfrm>
            <a:off x="827584" y="1916832"/>
            <a:ext cx="3384376" cy="2289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539552" y="4581128"/>
            <a:ext cx="8229600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altLang="ko-KR" sz="2000" dirty="0"/>
          </a:p>
          <a:p>
            <a:r>
              <a:rPr lang="ko-KR" altLang="en-US" sz="2000" dirty="0" smtClean="0"/>
              <a:t>중앙에서 관리하는 화폐가 아니라 사용자들이 직접 관리하는 통화시스템이다</a:t>
            </a:r>
            <a:r>
              <a:rPr lang="en-US" altLang="ko-KR" sz="2000" dirty="0" smtClean="0"/>
              <a:t>. </a:t>
            </a:r>
            <a:r>
              <a:rPr lang="ko-KR" altLang="en-US" sz="2000" dirty="0" smtClean="0"/>
              <a:t>따라서 블록체인 기술은 이러한 시장의 불평등을 해소하는 데 도움이 되며 중소기업도 글로벌 시장에서 경쟁할 수 있게 해준다</a:t>
            </a:r>
            <a:r>
              <a:rPr lang="en-US" altLang="ko-KR" sz="2000" dirty="0" smtClean="0"/>
              <a:t>.</a:t>
            </a: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/>
          <a:p>
            <a:pPr algn="ctr">
              <a:spcBef>
                <a:spcPct val="0"/>
              </a:spcBef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블록체인 기술의 활용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1</a:t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altLang="ko-KR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lang="ko-KR" altLang="en-US" sz="2400" dirty="0" smtClean="0">
                <a:solidFill>
                  <a:schemeClr val="accent1">
                    <a:lumMod val="50000"/>
                  </a:schemeClr>
                </a:solidFill>
              </a:rPr>
              <a:t>기업의 거래 수수료를 없앨 수 있다</a:t>
            </a:r>
            <a:r>
              <a:rPr lang="en-US" altLang="ko-KR" sz="2400" dirty="0" smtClean="0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 l="1380" t="40969" r="46598" b="23594"/>
          <a:stretch>
            <a:fillRect/>
          </a:stretch>
        </p:blipFill>
        <p:spPr bwMode="auto">
          <a:xfrm>
            <a:off x="1187624" y="1988840"/>
            <a:ext cx="6768752" cy="259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블록체인 기술의 활용</a:t>
            </a:r>
            <a:r>
              <a:rPr lang="en-US" altLang="ko-KR" dirty="0" smtClean="0"/>
              <a:t>2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1100" dirty="0" smtClean="0"/>
              <a:t> 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sz="2400" dirty="0" smtClean="0"/>
              <a:t> </a:t>
            </a:r>
            <a:r>
              <a:rPr lang="ko-KR" altLang="en-US" sz="2400" dirty="0" smtClean="0">
                <a:solidFill>
                  <a:schemeClr val="accent1">
                    <a:lumMod val="50000"/>
                  </a:schemeClr>
                </a:solidFill>
              </a:rPr>
              <a:t>공인인증서가 사라진다</a:t>
            </a:r>
            <a:r>
              <a:rPr lang="en-US" altLang="ko-KR" sz="2400" dirty="0" smtClean="0">
                <a:solidFill>
                  <a:schemeClr val="accent1">
                    <a:lumMod val="50000"/>
                  </a:schemeClr>
                </a:solidFill>
              </a:rPr>
              <a:t>!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572000" y="4437112"/>
            <a:ext cx="4341168" cy="8640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endParaRPr lang="en-US" altLang="ko-KR" sz="2000" dirty="0">
              <a:latin typeface="+mj-lt"/>
            </a:endParaRPr>
          </a:p>
          <a:p>
            <a:r>
              <a:rPr lang="ko-KR" altLang="en-US" sz="2000" dirty="0" smtClean="0">
                <a:latin typeface="+mj-lt"/>
              </a:rPr>
              <a:t>그리고 은행과 사용자에게 암호화한 인증서를 확인할 키를 돌려준다</a:t>
            </a:r>
            <a:r>
              <a:rPr lang="en-US" altLang="ko-KR" sz="2000" dirty="0" smtClean="0">
                <a:latin typeface="+mj-lt"/>
              </a:rPr>
              <a:t>.</a:t>
            </a:r>
            <a:endParaRPr lang="en-US" altLang="ko-KR" sz="2000" dirty="0">
              <a:latin typeface="+mj-lt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/>
          <a:srcRect l="16322" t="39984" r="41063" b="40329"/>
          <a:stretch>
            <a:fillRect/>
          </a:stretch>
        </p:blipFill>
        <p:spPr bwMode="auto">
          <a:xfrm>
            <a:off x="0" y="1772816"/>
            <a:ext cx="4644008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직사각형 5"/>
          <p:cNvSpPr/>
          <p:nvPr/>
        </p:nvSpPr>
        <p:spPr>
          <a:xfrm>
            <a:off x="4572000" y="2060848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>
                <a:latin typeface="+mj-lt"/>
              </a:rPr>
              <a:t>사용자가 인증서 발급을 요청하면 은행은 사용자에 해당하는 키 값을 코인플러그에 전달한다</a:t>
            </a:r>
            <a:r>
              <a:rPr lang="en-US" altLang="ko-KR" dirty="0" smtClean="0">
                <a:latin typeface="+mj-lt"/>
              </a:rPr>
              <a:t>.</a:t>
            </a:r>
          </a:p>
          <a:p>
            <a:endParaRPr lang="en-US" altLang="ko-KR" dirty="0" smtClean="0">
              <a:latin typeface="+mj-lt"/>
            </a:endParaRPr>
          </a:p>
          <a:p>
            <a:endParaRPr lang="en-US" altLang="ko-KR" dirty="0">
              <a:latin typeface="+mj-lt"/>
            </a:endParaRPr>
          </a:p>
          <a:p>
            <a:r>
              <a:rPr lang="ko-KR" altLang="en-US" dirty="0" smtClean="0">
                <a:latin typeface="+mj-lt"/>
              </a:rPr>
              <a:t> 코인플러그는 </a:t>
            </a:r>
            <a:r>
              <a:rPr lang="ko-KR" altLang="en-US" dirty="0" err="1" smtClean="0">
                <a:latin typeface="+mj-lt"/>
              </a:rPr>
              <a:t>갖고있는</a:t>
            </a:r>
            <a:r>
              <a:rPr lang="ko-KR" altLang="en-US" dirty="0" smtClean="0">
                <a:latin typeface="+mj-lt"/>
              </a:rPr>
              <a:t> 최소한의 개인정보를 토대로 사용자가 쓸 인증서를 만들어 암호화하여 블록체인에 올린다</a:t>
            </a:r>
            <a:r>
              <a:rPr lang="en-US" altLang="ko-KR" dirty="0" smtClean="0">
                <a:latin typeface="+mj-lt"/>
              </a:rPr>
              <a:t>. </a:t>
            </a:r>
            <a:endParaRPr lang="en-US" altLang="ko-KR" dirty="0" smtClean="0">
              <a:latin typeface="+mj-lt"/>
            </a:endParaRPr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4" cstate="print"/>
          <a:srcRect l="16794" t="40156" r="42252" b="40157"/>
          <a:stretch>
            <a:fillRect/>
          </a:stretch>
        </p:blipFill>
        <p:spPr bwMode="auto">
          <a:xfrm>
            <a:off x="0" y="3789040"/>
            <a:ext cx="4644008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/>
          <a:srcRect l="48039" t="43921" r="41063" b="43282"/>
          <a:stretch>
            <a:fillRect/>
          </a:stretch>
        </p:blipFill>
        <p:spPr bwMode="auto">
          <a:xfrm>
            <a:off x="3203848" y="3284984"/>
            <a:ext cx="1259632" cy="936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제목 1"/>
          <p:cNvSpPr txBox="1">
            <a:spLocks/>
          </p:cNvSpPr>
          <p:nvPr/>
        </p:nvSpPr>
        <p:spPr>
          <a:xfrm>
            <a:off x="611560" y="5445224"/>
            <a:ext cx="8229600" cy="1412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2000" dirty="0" smtClean="0"/>
              <a:t>개인정보가 모두 담긴 공인인증서보다 안전하며 수수료를 지불하지 않아도 된다</a:t>
            </a:r>
            <a:r>
              <a:rPr lang="en-US" altLang="ko-KR" sz="2000" dirty="0" smtClean="0"/>
              <a:t>. </a:t>
            </a:r>
            <a:r>
              <a:rPr lang="ko-KR" altLang="en-US" sz="2000" dirty="0" smtClean="0"/>
              <a:t>이 기술은 기술 사업화 부문에서 최우수상을 받았다</a:t>
            </a:r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4514800" y="1844824"/>
            <a:ext cx="4629200" cy="4392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2000" dirty="0" smtClean="0"/>
              <a:t>의료 조직은 안전하게 암호화되고 분산된 블록체인 원장을 사용해 환자 정보 공유를 사전 승인할 수 있다</a:t>
            </a:r>
            <a:r>
              <a:rPr lang="en-US" altLang="ko-KR" sz="2000" dirty="0" smtClean="0"/>
              <a:t>.</a:t>
            </a:r>
            <a:r>
              <a:rPr lang="ko-KR" altLang="en-US" sz="2000" dirty="0" smtClean="0"/>
              <a:t> 안전하고 상호운용</a:t>
            </a:r>
            <a:r>
              <a:rPr lang="ko-KR" altLang="en-US" sz="2000" dirty="0"/>
              <a:t>이</a:t>
            </a:r>
            <a:r>
              <a:rPr lang="ko-KR" altLang="en-US" sz="2000" dirty="0" smtClean="0"/>
              <a:t> 가능한 전산의료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시스템에 기여할 수 있다</a:t>
            </a:r>
            <a:r>
              <a:rPr lang="en-US" altLang="ko-KR" sz="2000" dirty="0" smtClean="0"/>
              <a:t>.</a:t>
            </a:r>
            <a:r>
              <a:rPr lang="ko-KR" altLang="en-US" sz="2000" dirty="0" smtClean="0"/>
              <a:t> 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err="1" smtClean="0"/>
              <a:t>모바일</a:t>
            </a:r>
            <a:r>
              <a:rPr lang="ko-KR" altLang="en-US" sz="2000" dirty="0" smtClean="0"/>
              <a:t> 기기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웨어러블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사물 인터넷을 사용해 전자 의료 기록</a:t>
            </a:r>
            <a:r>
              <a:rPr lang="en-US" altLang="ko-KR" sz="2000" dirty="0" smtClean="0"/>
              <a:t>(EMR), </a:t>
            </a:r>
            <a:r>
              <a:rPr lang="ko-KR" altLang="en-US" sz="2000" dirty="0" smtClean="0"/>
              <a:t>임상 실험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게놈 데이터 및 의료 데이터를 포함한 다양한 소스에서 환자 레벨 데이터를 교환하는 식으로 블록체인 기술과 의료분야가 결부될 많은 가능성이 있다</a:t>
            </a:r>
            <a:r>
              <a:rPr lang="en-US" altLang="ko-KR" sz="2000" dirty="0" smtClean="0"/>
              <a:t>. 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/>
          <a:p>
            <a:pPr algn="ctr">
              <a:spcBef>
                <a:spcPct val="0"/>
              </a:spcBef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블록체인 기술의 활용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3</a:t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altLang="ko-KR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lang="ko-KR" altLang="en-US" sz="2400" dirty="0" smtClean="0">
                <a:solidFill>
                  <a:schemeClr val="accent1">
                    <a:lumMod val="50000"/>
                  </a:schemeClr>
                </a:solidFill>
              </a:rPr>
              <a:t>의료 분야</a:t>
            </a:r>
            <a:r>
              <a:rPr lang="en-US" altLang="ko-KR" sz="2400" dirty="0" smtClean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ko-KR" altLang="en-US" sz="2400" dirty="0" smtClean="0">
                <a:solidFill>
                  <a:schemeClr val="accent1">
                    <a:lumMod val="50000"/>
                  </a:schemeClr>
                </a:solidFill>
              </a:rPr>
              <a:t>환자 데이터 공유</a:t>
            </a:r>
            <a:r>
              <a:rPr lang="en-US" altLang="ko-KR" sz="2400" dirty="0" smtClean="0">
                <a:solidFill>
                  <a:schemeClr val="accent1">
                    <a:lumMod val="50000"/>
                  </a:schemeClr>
                </a:solidFill>
              </a:rPr>
              <a:t>)</a:t>
            </a: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3" cstate="print"/>
          <a:srcRect l="10235" t="16360" r="47151" b="8829"/>
          <a:stretch>
            <a:fillRect/>
          </a:stretch>
        </p:blipFill>
        <p:spPr bwMode="auto">
          <a:xfrm>
            <a:off x="179512" y="1916832"/>
            <a:ext cx="4304373" cy="4248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직사각형 6"/>
          <p:cNvSpPr/>
          <p:nvPr/>
        </p:nvSpPr>
        <p:spPr>
          <a:xfrm>
            <a:off x="179512" y="6309320"/>
            <a:ext cx="1702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출처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딜로이트</a:t>
            </a:r>
            <a:endParaRPr lang="ko-KR" altLang="en-US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611560" y="1844824"/>
            <a:ext cx="8229600" cy="4392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endParaRPr lang="en-US" altLang="ko-KR" sz="2000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/>
          <a:p>
            <a:pPr algn="ctr">
              <a:spcBef>
                <a:spcPct val="0"/>
              </a:spcBef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블록체인 기술의 활용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4</a:t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altLang="ko-KR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 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IOT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와 블록체인</a:t>
            </a:r>
            <a:endParaRPr lang="en-US" altLang="ko-KR" sz="2400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2" cstate="print"/>
          <a:srcRect l="19090" t="39984" r="60987" b="37376"/>
          <a:stretch>
            <a:fillRect/>
          </a:stretch>
        </p:blipFill>
        <p:spPr bwMode="auto">
          <a:xfrm>
            <a:off x="539552" y="1628800"/>
            <a:ext cx="4248472" cy="2398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직사각형 9"/>
          <p:cNvSpPr/>
          <p:nvPr/>
        </p:nvSpPr>
        <p:spPr>
          <a:xfrm>
            <a:off x="5076056" y="2276872"/>
            <a:ext cx="381642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IOT</a:t>
            </a:r>
            <a:r>
              <a:rPr lang="ko-KR" altLang="en-US" dirty="0" smtClean="0"/>
              <a:t>는 </a:t>
            </a:r>
            <a:r>
              <a:rPr lang="ko-KR" altLang="en-US" dirty="0" smtClean="0"/>
              <a:t>중앙집중형 </a:t>
            </a:r>
            <a:r>
              <a:rPr lang="ko-KR" altLang="en-US" dirty="0" err="1" smtClean="0"/>
              <a:t>클라우드</a:t>
            </a:r>
            <a:r>
              <a:rPr lang="ko-KR" altLang="en-US" dirty="0" smtClean="0"/>
              <a:t> 아키텍처로 홈 네트워크를 구현한다면 </a:t>
            </a:r>
            <a:endParaRPr lang="en-US" altLang="ko-KR" dirty="0" smtClean="0"/>
          </a:p>
          <a:p>
            <a:r>
              <a:rPr lang="ko-KR" altLang="en-US" dirty="0" smtClean="0"/>
              <a:t>사물인터넷에 접근 시 중앙의 </a:t>
            </a:r>
            <a:endParaRPr lang="en-US" altLang="ko-KR" dirty="0" smtClean="0"/>
          </a:p>
          <a:p>
            <a:r>
              <a:rPr lang="ko-KR" altLang="en-US" dirty="0" err="1" smtClean="0"/>
              <a:t>클라우드에서</a:t>
            </a:r>
            <a:r>
              <a:rPr lang="ko-KR" altLang="en-US" dirty="0" smtClean="0"/>
              <a:t> 모든 명령과 허가를 하게 된다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간단한</a:t>
            </a:r>
            <a:r>
              <a:rPr lang="en-US" altLang="ko-KR" dirty="0" smtClean="0"/>
              <a:t> </a:t>
            </a:r>
            <a:r>
              <a:rPr lang="ko-KR" altLang="en-US" dirty="0" smtClean="0"/>
              <a:t>접속허가를 받기 위해서 </a:t>
            </a:r>
            <a:endParaRPr lang="en-US" altLang="ko-KR" dirty="0" smtClean="0"/>
          </a:p>
          <a:p>
            <a:r>
              <a:rPr lang="ko-KR" altLang="en-US" dirty="0" smtClean="0"/>
              <a:t>중앙의 </a:t>
            </a:r>
            <a:r>
              <a:rPr lang="ko-KR" altLang="en-US" dirty="0" err="1" smtClean="0"/>
              <a:t>클라우드까지</a:t>
            </a:r>
            <a:r>
              <a:rPr lang="ko-KR" altLang="en-US" dirty="0" smtClean="0"/>
              <a:t> 가야 하기 </a:t>
            </a:r>
            <a:endParaRPr lang="en-US" altLang="ko-KR" dirty="0" smtClean="0"/>
          </a:p>
          <a:p>
            <a:r>
              <a:rPr lang="ko-KR" altLang="en-US" dirty="0" smtClean="0"/>
              <a:t>때문에 비효율적이다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또한 스마트 가전제품들이 네트워크상에 암호가 풀린 채 노출되어있는 경우가 많아 해커들의 주요 타깃이 된다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  <p:pic>
        <p:nvPicPr>
          <p:cNvPr id="19461" name="Picture 5"/>
          <p:cNvPicPr>
            <a:picLocks noChangeAspect="1" noChangeArrowheads="1"/>
          </p:cNvPicPr>
          <p:nvPr/>
        </p:nvPicPr>
        <p:blipFill>
          <a:blip r:embed="rId3" cstate="print"/>
          <a:srcRect l="12448" t="37031" r="48812" b="18672"/>
          <a:stretch>
            <a:fillRect/>
          </a:stretch>
        </p:blipFill>
        <p:spPr bwMode="auto">
          <a:xfrm>
            <a:off x="539552" y="4005064"/>
            <a:ext cx="4248472" cy="2378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817</Words>
  <Application>Microsoft Office PowerPoint</Application>
  <PresentationFormat>화면 슬라이드 쇼(4:3)</PresentationFormat>
  <Paragraphs>108</Paragraphs>
  <Slides>18</Slides>
  <Notes>6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19" baseType="lpstr">
      <vt:lpstr>Office 테마</vt:lpstr>
      <vt:lpstr>블록체인의 이해와 기술 활용성</vt:lpstr>
      <vt:lpstr>Block</vt:lpstr>
      <vt:lpstr>블록체인</vt:lpstr>
      <vt:lpstr>블록체인의 종류</vt:lpstr>
      <vt:lpstr>블록체인 &amp; 비트코인</vt:lpstr>
      <vt:lpstr>슬라이드 6</vt:lpstr>
      <vt:lpstr>블록체인 기술의 활용2     공인인증서가 사라진다!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발표를 준비하며 느낀 점</vt:lpstr>
      <vt:lpstr>슬라이드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블록체인</dc:title>
  <dc:creator>MODAFE KOREA</dc:creator>
  <cp:lastModifiedBy>MODAFE KOREA</cp:lastModifiedBy>
  <cp:revision>31</cp:revision>
  <dcterms:created xsi:type="dcterms:W3CDTF">2018-02-22T12:37:33Z</dcterms:created>
  <dcterms:modified xsi:type="dcterms:W3CDTF">2018-02-22T16:56:42Z</dcterms:modified>
</cp:coreProperties>
</file>

<file path=docProps/thumbnail.jpeg>
</file>